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8288000" cy="10287000"/>
  <p:notesSz cx="6858000" cy="9144000"/>
  <p:embeddedFontLst>
    <p:embeddedFont>
      <p:font typeface="Canva Sans" panose="020B0503030501040103" pitchFamily="34" charset="0"/>
      <p:regular r:id="rId14"/>
    </p:embeddedFont>
    <p:embeddedFont>
      <p:font typeface="League Spartan" pitchFamily="2" charset="77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 autoAdjust="0"/>
    <p:restoredTop sz="96245" autoAdjust="0"/>
  </p:normalViewPr>
  <p:slideViewPr>
    <p:cSldViewPr>
      <p:cViewPr varScale="1">
        <p:scale>
          <a:sx n="83" d="100"/>
          <a:sy n="83" d="100"/>
        </p:scale>
        <p:origin x="368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18.12.2024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564160" y="3648668"/>
            <a:ext cx="9118379" cy="12864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9950"/>
              </a:lnSpc>
            </a:pPr>
            <a:r>
              <a:rPr lang="en-US" sz="9045" spc="334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Cybersecurity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564160" y="5013259"/>
            <a:ext cx="11804233" cy="17152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3263"/>
              </a:lnSpc>
            </a:pPr>
            <a:r>
              <a:rPr lang="en-US" sz="12057" spc="868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AWARENESS</a:t>
            </a:r>
          </a:p>
        </p:txBody>
      </p:sp>
      <p:sp>
        <p:nvSpPr>
          <p:cNvPr id="4" name="AutoShape 4"/>
          <p:cNvSpPr/>
          <p:nvPr/>
        </p:nvSpPr>
        <p:spPr>
          <a:xfrm flipH="1">
            <a:off x="1560533" y="6728488"/>
            <a:ext cx="11432636" cy="38100"/>
          </a:xfrm>
          <a:prstGeom prst="line">
            <a:avLst/>
          </a:prstGeom>
          <a:ln w="76200" cap="flat">
            <a:gradFill>
              <a:gsLst>
                <a:gs pos="0">
                  <a:srgbClr val="0097B2">
                    <a:alpha val="100000"/>
                  </a:srgbClr>
                </a:gs>
                <a:gs pos="100000">
                  <a:srgbClr val="7ED957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/>
          <p:nvPr/>
        </p:nvSpPr>
        <p:spPr>
          <a:xfrm>
            <a:off x="1028700" y="390482"/>
            <a:ext cx="1760856" cy="1760856"/>
          </a:xfrm>
          <a:custGeom>
            <a:avLst/>
            <a:gdLst/>
            <a:ahLst/>
            <a:cxnLst/>
            <a:rect l="l" t="t" r="r" b="b"/>
            <a:pathLst>
              <a:path w="1760856" h="1760856">
                <a:moveTo>
                  <a:pt x="0" y="0"/>
                </a:moveTo>
                <a:lnTo>
                  <a:pt x="1760856" y="0"/>
                </a:lnTo>
                <a:lnTo>
                  <a:pt x="1760856" y="1760856"/>
                </a:lnTo>
                <a:lnTo>
                  <a:pt x="0" y="17608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2789556" y="1129948"/>
            <a:ext cx="5714344" cy="3878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68"/>
              </a:lnSpc>
            </a:pPr>
            <a:r>
              <a:rPr lang="en-US" sz="2789" spc="20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CYBER SOLUTIONS HUB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619281" y="7311831"/>
            <a:ext cx="5132793" cy="3033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51"/>
              </a:lnSpc>
            </a:pPr>
            <a:r>
              <a:rPr lang="en-US" sz="2137" spc="181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www.cybersolutionshub.com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893" y="1823271"/>
            <a:ext cx="8194946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Protecting Confidential Information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893" y="2654619"/>
            <a:ext cx="16230407" cy="64249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Know What’s Sensitive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Understand what information is considered confidential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Share Wisely 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Only share sensitive information with authorized individuals and through secure channels 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Secure Physical Documents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Keep paper documents in locked cabinets and dispose of them properly using shredders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Be Cautious in Public Places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Avoid discussing sensitive information in public or leaving devices unattended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-715112" y="162237"/>
            <a:ext cx="2265543" cy="20701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949"/>
              </a:lnSpc>
            </a:pPr>
            <a:r>
              <a:rPr lang="en-US" sz="14499" spc="463">
                <a:solidFill>
                  <a:srgbClr val="6AE207">
                    <a:alpha val="19608"/>
                  </a:srgbClr>
                </a:solidFill>
                <a:latin typeface="League Spartan"/>
                <a:ea typeface="League Spartan"/>
                <a:cs typeface="League Spartan"/>
                <a:sym typeface="League Spartan"/>
              </a:rPr>
              <a:t>5</a:t>
            </a:r>
          </a:p>
        </p:txBody>
      </p:sp>
      <p:sp>
        <p:nvSpPr>
          <p:cNvPr id="5" name="AutoShape 5"/>
          <p:cNvSpPr/>
          <p:nvPr/>
        </p:nvSpPr>
        <p:spPr>
          <a:xfrm flipH="1" flipV="1">
            <a:off x="1028893" y="1584629"/>
            <a:ext cx="7519049" cy="38100"/>
          </a:xfrm>
          <a:prstGeom prst="line">
            <a:avLst/>
          </a:prstGeom>
          <a:ln w="76200" cap="flat">
            <a:gradFill>
              <a:gsLst>
                <a:gs pos="0">
                  <a:srgbClr val="0097B2">
                    <a:alpha val="100000"/>
                  </a:srgbClr>
                </a:gs>
                <a:gs pos="100000">
                  <a:srgbClr val="7ED957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1028700" y="789288"/>
            <a:ext cx="6482022" cy="720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00"/>
              </a:lnSpc>
            </a:pPr>
            <a:r>
              <a:rPr lang="en-US" sz="5000" spc="160">
                <a:solidFill>
                  <a:srgbClr val="6AE20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INFORMATION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823271"/>
            <a:ext cx="11873581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to DO If You Suspect a Cybersecurity Incident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893" y="2654619"/>
            <a:ext cx="16230407" cy="5434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Stay Calm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Don’t panic; immediate action is key 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Report Immediately 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Contact the IT department or your supervisor if you suspect a breach or security issue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Do Not Investigate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Leave the investigation to the professionals; your role is to report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Follow Instructions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Cooperate with the IT team to mitigate the incident and follow any guidance provided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-715112" y="162237"/>
            <a:ext cx="2265543" cy="20701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949"/>
              </a:lnSpc>
            </a:pPr>
            <a:r>
              <a:rPr lang="en-US" sz="14499" spc="463">
                <a:solidFill>
                  <a:srgbClr val="6AE207">
                    <a:alpha val="19608"/>
                  </a:srgbClr>
                </a:solidFill>
                <a:latin typeface="League Spartan"/>
                <a:ea typeface="League Spartan"/>
                <a:cs typeface="League Spartan"/>
                <a:sym typeface="League Spartan"/>
              </a:rPr>
              <a:t>6</a:t>
            </a:r>
          </a:p>
        </p:txBody>
      </p:sp>
      <p:sp>
        <p:nvSpPr>
          <p:cNvPr id="5" name="AutoShape 5"/>
          <p:cNvSpPr/>
          <p:nvPr/>
        </p:nvSpPr>
        <p:spPr>
          <a:xfrm flipH="1" flipV="1">
            <a:off x="1028893" y="1584629"/>
            <a:ext cx="7519049" cy="38100"/>
          </a:xfrm>
          <a:prstGeom prst="line">
            <a:avLst/>
          </a:prstGeom>
          <a:ln w="76200" cap="flat">
            <a:gradFill>
              <a:gsLst>
                <a:gs pos="0">
                  <a:srgbClr val="0097B2">
                    <a:alpha val="100000"/>
                  </a:srgbClr>
                </a:gs>
                <a:gs pos="100000">
                  <a:srgbClr val="7ED957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1028700" y="789288"/>
            <a:ext cx="6482022" cy="720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00"/>
              </a:lnSpc>
            </a:pPr>
            <a:r>
              <a:rPr lang="en-US" sz="5000" spc="160">
                <a:solidFill>
                  <a:srgbClr val="6AE20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CYBER INCIDENTS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H="1">
            <a:off x="3838745" y="4174609"/>
            <a:ext cx="10610668" cy="53684"/>
          </a:xfrm>
          <a:prstGeom prst="line">
            <a:avLst/>
          </a:prstGeom>
          <a:ln w="76200" cap="flat">
            <a:solidFill>
              <a:srgbClr val="F5F5F5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3838649" y="1977800"/>
            <a:ext cx="10610702" cy="77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9"/>
              </a:lnSpc>
            </a:pPr>
            <a:r>
              <a:rPr lang="en-US" sz="5499" spc="175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Table of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713044" y="5581863"/>
            <a:ext cx="2097071" cy="309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46"/>
              </a:lnSpc>
            </a:pPr>
            <a:r>
              <a:rPr lang="en-US" sz="18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Introduction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628807" y="4652553"/>
            <a:ext cx="2265543" cy="77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9"/>
              </a:lnSpc>
            </a:pPr>
            <a:r>
              <a:rPr lang="en-US" sz="5499" spc="175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01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494264" y="4652553"/>
            <a:ext cx="2265543" cy="77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9"/>
              </a:lnSpc>
            </a:pPr>
            <a:r>
              <a:rPr lang="en-US" sz="5499" spc="175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02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426884" y="4652553"/>
            <a:ext cx="2265543" cy="77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9"/>
              </a:lnSpc>
            </a:pPr>
            <a:r>
              <a:rPr lang="en-US" sz="5499" spc="175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03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2359177" y="4652553"/>
            <a:ext cx="2265543" cy="77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9"/>
              </a:lnSpc>
            </a:pPr>
            <a:r>
              <a:rPr lang="en-US" sz="5499" spc="175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04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6662736" y="5581863"/>
            <a:ext cx="2097071" cy="309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46"/>
              </a:lnSpc>
            </a:pPr>
            <a:r>
              <a:rPr lang="en-US" sz="18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Threats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9612429" y="5581863"/>
            <a:ext cx="2097071" cy="309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46"/>
              </a:lnSpc>
            </a:pPr>
            <a:r>
              <a:rPr lang="en-US" sz="18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Passwords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2562122" y="5581863"/>
            <a:ext cx="2097071" cy="309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46"/>
              </a:lnSpc>
            </a:pPr>
            <a:r>
              <a:rPr lang="en-US" sz="18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Internet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713044" y="7675597"/>
            <a:ext cx="2097071" cy="309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46"/>
              </a:lnSpc>
            </a:pPr>
            <a:r>
              <a:rPr lang="en-US" sz="18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Information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628807" y="6746286"/>
            <a:ext cx="2265543" cy="77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9"/>
              </a:lnSpc>
            </a:pPr>
            <a:r>
              <a:rPr lang="en-US" sz="5499" spc="175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05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6494264" y="6746286"/>
            <a:ext cx="2265543" cy="77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9"/>
              </a:lnSpc>
            </a:pPr>
            <a:r>
              <a:rPr lang="en-US" sz="5499" spc="175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06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9426884" y="6746286"/>
            <a:ext cx="2265543" cy="77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9"/>
              </a:lnSpc>
            </a:pPr>
            <a:r>
              <a:rPr lang="en-US" sz="5499" spc="175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07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2359177" y="6746286"/>
            <a:ext cx="2265543" cy="774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49"/>
              </a:lnSpc>
            </a:pPr>
            <a:r>
              <a:rPr lang="en-US" sz="5499" spc="175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08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662736" y="7675597"/>
            <a:ext cx="2097071" cy="309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46"/>
              </a:lnSpc>
            </a:pPr>
            <a:r>
              <a:rPr lang="en-US" sz="18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Cyber Incidents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612429" y="7675597"/>
            <a:ext cx="2097071" cy="309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46"/>
              </a:lnSpc>
            </a:pPr>
            <a:r>
              <a:rPr lang="en-US" sz="18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Responsibility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2562122" y="7675597"/>
            <a:ext cx="2097071" cy="3097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46"/>
              </a:lnSpc>
            </a:pPr>
            <a:r>
              <a:rPr lang="en-US" sz="18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Q&amp;A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838615" y="2876325"/>
            <a:ext cx="10610702" cy="1088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470"/>
              </a:lnSpc>
            </a:pPr>
            <a:r>
              <a:rPr lang="en-US" sz="7700" spc="2194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CONTENTS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789288"/>
            <a:ext cx="6482022" cy="720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00"/>
              </a:lnSpc>
            </a:pPr>
            <a:r>
              <a:rPr lang="en-US" sz="5000" spc="160">
                <a:solidFill>
                  <a:srgbClr val="6AE20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INTRODUCTION 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893" y="2351586"/>
            <a:ext cx="5083671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2480A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is cybersecurity?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893" y="3437307"/>
            <a:ext cx="16230407" cy="9766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Cybersecurity is about protecting our company’s data and systems from unauthorized access, theft, or damage.  It’s also about your privacy and online safety. 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028893" y="7920355"/>
            <a:ext cx="12058174" cy="13081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500"/>
              </a:lnSpc>
              <a:spcBef>
                <a:spcPct val="0"/>
              </a:spcBef>
            </a:pPr>
            <a:r>
              <a:rPr lang="en-US" sz="25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Cybersecurity is like protecting your house from burglars, but instead of guarding physical doors and windows, you're safeguarding your computer systems, data, and personal information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28893" y="5086350"/>
            <a:ext cx="11729950" cy="19672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Every employee plays a crucial role in keeping our information safe</a:t>
            </a: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The goal is to ensure the confidentiality, integrity, and availability of our data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-715112" y="162237"/>
            <a:ext cx="2265543" cy="20700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948"/>
              </a:lnSpc>
            </a:pPr>
            <a:r>
              <a:rPr lang="en-US" sz="14498" spc="463">
                <a:solidFill>
                  <a:srgbClr val="6AE207">
                    <a:alpha val="19608"/>
                  </a:srgbClr>
                </a:solidFill>
                <a:latin typeface="League Spartan"/>
                <a:ea typeface="League Spartan"/>
                <a:cs typeface="League Spartan"/>
                <a:sym typeface="League Spartan"/>
              </a:rPr>
              <a:t>1</a:t>
            </a:r>
          </a:p>
        </p:txBody>
      </p:sp>
      <p:sp>
        <p:nvSpPr>
          <p:cNvPr id="8" name="AutoShape 8"/>
          <p:cNvSpPr/>
          <p:nvPr/>
        </p:nvSpPr>
        <p:spPr>
          <a:xfrm flipH="1" flipV="1">
            <a:off x="1028893" y="1584629"/>
            <a:ext cx="7519049" cy="38100"/>
          </a:xfrm>
          <a:prstGeom prst="line">
            <a:avLst/>
          </a:prstGeom>
          <a:ln w="76200" cap="flat">
            <a:gradFill>
              <a:gsLst>
                <a:gs pos="0">
                  <a:srgbClr val="0097B2">
                    <a:alpha val="100000"/>
                  </a:srgbClr>
                </a:gs>
                <a:gs pos="100000">
                  <a:srgbClr val="7ED957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823271"/>
            <a:ext cx="6394103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Why Cybersecurity Matters?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893" y="2654619"/>
            <a:ext cx="16230407" cy="5434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Protecting Customer Data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Ensures that our customers’ personal information remains private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Preventing Financial Losses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Security breaches can be costly and harm the company 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Maintaining Trust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Keeping our information secure helps maintain trust with our clients and partners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Job Security 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Protecting the company helps ensure business continuity and job security for everyone </a:t>
            </a:r>
          </a:p>
        </p:txBody>
      </p:sp>
      <p:sp>
        <p:nvSpPr>
          <p:cNvPr id="4" name="AutoShape 4"/>
          <p:cNvSpPr/>
          <p:nvPr/>
        </p:nvSpPr>
        <p:spPr>
          <a:xfrm flipH="1" flipV="1">
            <a:off x="1028893" y="1584629"/>
            <a:ext cx="7519049" cy="38100"/>
          </a:xfrm>
          <a:prstGeom prst="line">
            <a:avLst/>
          </a:prstGeom>
          <a:ln w="76200" cap="flat">
            <a:gradFill>
              <a:gsLst>
                <a:gs pos="0">
                  <a:srgbClr val="0097B2">
                    <a:alpha val="100000"/>
                  </a:srgbClr>
                </a:gs>
                <a:gs pos="100000">
                  <a:srgbClr val="7ED957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1028700" y="789288"/>
            <a:ext cx="6482022" cy="720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00"/>
              </a:lnSpc>
            </a:pPr>
            <a:r>
              <a:rPr lang="en-US" sz="5000" spc="160">
                <a:solidFill>
                  <a:srgbClr val="6AE20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INTRODUCTION 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-715112" y="162237"/>
            <a:ext cx="2265543" cy="20700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948"/>
              </a:lnSpc>
            </a:pPr>
            <a:r>
              <a:rPr lang="en-US" sz="14498" spc="463">
                <a:solidFill>
                  <a:srgbClr val="6AE207">
                    <a:alpha val="19608"/>
                  </a:srgbClr>
                </a:solidFill>
                <a:latin typeface="League Spartan"/>
                <a:ea typeface="League Spartan"/>
                <a:cs typeface="League Spartan"/>
                <a:sym typeface="League Spartan"/>
              </a:rPr>
              <a:t>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893" y="1803704"/>
            <a:ext cx="8168208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Common Threats You Need to Know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893" y="2654619"/>
            <a:ext cx="16230407" cy="69202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Phishing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Emails or messages that try to trick you into revealing personal information or clicking on malicious links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Malware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Software designed to damage or disrupt your computer, often delivered via suspicious downloads or attachments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Social Engineering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Techniques used by attackers to manipulate you into giving away confidential information. 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Password Attacks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Attempts to steal or guess your passwords to gain access to your accounts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-715112" y="162237"/>
            <a:ext cx="2265543" cy="20701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949"/>
              </a:lnSpc>
            </a:pPr>
            <a:r>
              <a:rPr lang="en-US" sz="14499" spc="463">
                <a:solidFill>
                  <a:srgbClr val="6AE207">
                    <a:alpha val="19608"/>
                  </a:srgbClr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</a:t>
            </a:r>
          </a:p>
        </p:txBody>
      </p:sp>
      <p:sp>
        <p:nvSpPr>
          <p:cNvPr id="5" name="AutoShape 5"/>
          <p:cNvSpPr/>
          <p:nvPr/>
        </p:nvSpPr>
        <p:spPr>
          <a:xfrm flipH="1" flipV="1">
            <a:off x="1028893" y="1584629"/>
            <a:ext cx="7519049" cy="38100"/>
          </a:xfrm>
          <a:prstGeom prst="line">
            <a:avLst/>
          </a:prstGeom>
          <a:ln w="76200" cap="flat">
            <a:gradFill>
              <a:gsLst>
                <a:gs pos="0">
                  <a:srgbClr val="0097B2">
                    <a:alpha val="100000"/>
                  </a:srgbClr>
                </a:gs>
                <a:gs pos="100000">
                  <a:srgbClr val="7ED957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1028700" y="789288"/>
            <a:ext cx="6482022" cy="720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00"/>
              </a:lnSpc>
            </a:pPr>
            <a:r>
              <a:rPr lang="en-US" sz="5000" spc="160">
                <a:solidFill>
                  <a:srgbClr val="6AE20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THREATS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823271"/>
            <a:ext cx="7837512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How to Recognize Phishing Attacks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893" y="2654619"/>
            <a:ext cx="16230407" cy="59296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Suspicious Sender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Be wary of emails from unknown senders or with strange email addresses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Urgent or Threatening Language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Phishing emails often create a sense of urgency or fear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Unusual Links or Attachments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Hover over links to see the actual URL before clicking, and don’t just open unexpected attachments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Grammar or Spelling Mistakes 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Many phishing emails contain noticeable errors </a:t>
            </a:r>
          </a:p>
        </p:txBody>
      </p:sp>
      <p:sp>
        <p:nvSpPr>
          <p:cNvPr id="4" name="AutoShape 4"/>
          <p:cNvSpPr/>
          <p:nvPr/>
        </p:nvSpPr>
        <p:spPr>
          <a:xfrm flipH="1" flipV="1">
            <a:off x="1028893" y="1584629"/>
            <a:ext cx="7519049" cy="38100"/>
          </a:xfrm>
          <a:prstGeom prst="line">
            <a:avLst/>
          </a:prstGeom>
          <a:ln w="76200" cap="flat">
            <a:gradFill>
              <a:gsLst>
                <a:gs pos="0">
                  <a:srgbClr val="0097B2">
                    <a:alpha val="100000"/>
                  </a:srgbClr>
                </a:gs>
                <a:gs pos="100000">
                  <a:srgbClr val="7ED957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1028700" y="789288"/>
            <a:ext cx="6482022" cy="720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00"/>
              </a:lnSpc>
            </a:pPr>
            <a:r>
              <a:rPr lang="en-US" sz="5000" spc="160">
                <a:solidFill>
                  <a:srgbClr val="6AE20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THREATS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-715112" y="162237"/>
            <a:ext cx="2265543" cy="20701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949"/>
              </a:lnSpc>
            </a:pPr>
            <a:r>
              <a:rPr lang="en-US" sz="14499" spc="463">
                <a:solidFill>
                  <a:srgbClr val="6AE207">
                    <a:alpha val="19608"/>
                  </a:srgbClr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823271"/>
            <a:ext cx="8241283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Best Practices for Password Security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893" y="2654619"/>
            <a:ext cx="16230407" cy="5434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Use Long, Complex Passwords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Include a mix of letters, numbers, and special characters 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Avoid Reusing Passwords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Each account should have a unique password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Enable Multi-Factor Authentication (MFA)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Adds an extra layer of security by requiring a second form of verification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Use a Password Manager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It helps you generate strong passwords and keep track of your credentials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-715112" y="162237"/>
            <a:ext cx="2265543" cy="20701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949"/>
              </a:lnSpc>
            </a:pPr>
            <a:r>
              <a:rPr lang="en-US" sz="14499" spc="463">
                <a:solidFill>
                  <a:srgbClr val="6AE207">
                    <a:alpha val="19608"/>
                  </a:srgbClr>
                </a:solidFill>
                <a:latin typeface="League Spartan"/>
                <a:ea typeface="League Spartan"/>
                <a:cs typeface="League Spartan"/>
                <a:sym typeface="League Spartan"/>
              </a:rPr>
              <a:t>3</a:t>
            </a:r>
          </a:p>
        </p:txBody>
      </p:sp>
      <p:sp>
        <p:nvSpPr>
          <p:cNvPr id="5" name="AutoShape 5"/>
          <p:cNvSpPr/>
          <p:nvPr/>
        </p:nvSpPr>
        <p:spPr>
          <a:xfrm flipH="1" flipV="1">
            <a:off x="1028893" y="1584629"/>
            <a:ext cx="7519049" cy="38100"/>
          </a:xfrm>
          <a:prstGeom prst="line">
            <a:avLst/>
          </a:prstGeom>
          <a:ln w="76200" cap="flat">
            <a:gradFill>
              <a:gsLst>
                <a:gs pos="0">
                  <a:srgbClr val="0097B2">
                    <a:alpha val="100000"/>
                  </a:srgbClr>
                </a:gs>
                <a:gs pos="100000">
                  <a:srgbClr val="7ED957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1028700" y="789288"/>
            <a:ext cx="6482022" cy="720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00"/>
              </a:lnSpc>
            </a:pPr>
            <a:r>
              <a:rPr lang="en-US" sz="5000" spc="160">
                <a:solidFill>
                  <a:srgbClr val="6AE20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PASSWORDS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842839"/>
            <a:ext cx="5472261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How to Stay Safe Online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893" y="2654619"/>
            <a:ext cx="16230407" cy="64249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Be Cautious with Links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Only click on links from trusted sources 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Verify Email Requests 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If an email asks for sensitive information, verify the request through a separate, trusted communication channel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Keep Software Updated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Ensure your browser, antivirus, and other software are up to date to protect you against vulnerabilities</a:t>
            </a:r>
          </a:p>
          <a:p>
            <a:pPr algn="l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Canva Sans"/>
              <a:ea typeface="Canva Sans"/>
              <a:cs typeface="Canva Sans"/>
              <a:sym typeface="Canva Sans"/>
            </a:endParaRPr>
          </a:p>
          <a:p>
            <a:pPr marL="604521" lvl="1" indent="-302261" algn="l">
              <a:lnSpc>
                <a:spcPts val="3920"/>
              </a:lnSpc>
              <a:buFont typeface="Arial"/>
              <a:buChar char="•"/>
            </a:pPr>
            <a:r>
              <a:rPr lang="en-US" sz="2800">
                <a:solidFill>
                  <a:srgbClr val="2480A0"/>
                </a:solidFill>
                <a:latin typeface="Canva Sans"/>
                <a:ea typeface="Canva Sans"/>
                <a:cs typeface="Canva Sans"/>
                <a:sym typeface="Canva Sans"/>
              </a:rPr>
              <a:t>Report Suspicious Activities</a:t>
            </a:r>
          </a:p>
          <a:p>
            <a:pPr marL="1209042" lvl="2" indent="-403014" algn="l">
              <a:lnSpc>
                <a:spcPts val="3920"/>
              </a:lnSpc>
              <a:buFont typeface="Arial"/>
              <a:buChar char="⚬"/>
            </a:pPr>
            <a:r>
              <a:rPr lang="en-US" sz="28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If you see something suspicious, report it to the IT department immediately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-715112" y="162237"/>
            <a:ext cx="2265543" cy="20701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949"/>
              </a:lnSpc>
            </a:pPr>
            <a:r>
              <a:rPr lang="en-US" sz="14499" spc="463">
                <a:solidFill>
                  <a:srgbClr val="6AE207">
                    <a:alpha val="19608"/>
                  </a:srgbClr>
                </a:solidFill>
                <a:latin typeface="League Spartan"/>
                <a:ea typeface="League Spartan"/>
                <a:cs typeface="League Spartan"/>
                <a:sym typeface="League Spartan"/>
              </a:rPr>
              <a:t>4</a:t>
            </a:r>
          </a:p>
        </p:txBody>
      </p:sp>
      <p:sp>
        <p:nvSpPr>
          <p:cNvPr id="5" name="AutoShape 5"/>
          <p:cNvSpPr/>
          <p:nvPr/>
        </p:nvSpPr>
        <p:spPr>
          <a:xfrm flipH="1" flipV="1">
            <a:off x="1028893" y="1584629"/>
            <a:ext cx="7519049" cy="38100"/>
          </a:xfrm>
          <a:prstGeom prst="line">
            <a:avLst/>
          </a:prstGeom>
          <a:ln w="76200" cap="flat">
            <a:gradFill>
              <a:gsLst>
                <a:gs pos="0">
                  <a:srgbClr val="0097B2">
                    <a:alpha val="100000"/>
                  </a:srgbClr>
                </a:gs>
                <a:gs pos="100000">
                  <a:srgbClr val="7ED957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1028700" y="789288"/>
            <a:ext cx="6482022" cy="720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500"/>
              </a:lnSpc>
            </a:pPr>
            <a:r>
              <a:rPr lang="en-US" sz="5000" spc="160">
                <a:solidFill>
                  <a:srgbClr val="6AE20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INTERNET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604</Words>
  <Application>Microsoft Macintosh PowerPoint</Application>
  <PresentationFormat>Custom</PresentationFormat>
  <Paragraphs>143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League Spartan</vt:lpstr>
      <vt:lpstr>Calibri</vt:lpstr>
      <vt:lpstr>Canva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cp:lastModifiedBy>Codrut Andrei</cp:lastModifiedBy>
  <cp:revision>2</cp:revision>
  <dcterms:created xsi:type="dcterms:W3CDTF">2006-08-16T00:00:00Z</dcterms:created>
  <dcterms:modified xsi:type="dcterms:W3CDTF">2024-12-18T07:57:55Z</dcterms:modified>
  <dc:identifier>DAGPVtPA47U</dc:identifier>
</cp:coreProperties>
</file>